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12192000"/>
  <p:notesSz cx="6858000" cy="9144000"/>
  <p:embeddedFontLs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012616-4D12-473F-A01D-491DD2D4B865}">
  <a:tblStyle styleId="{D1012616-4D12-473F-A01D-491DD2D4B865}" styleName="Table_0">
    <a:wholeTbl>
      <a:tcTxStyle b="off" i="off">
        <a:font>
          <a:latin typeface="Arial"/>
          <a:ea typeface="Arial"/>
          <a:cs typeface="Arial"/>
        </a:font>
        <a:schemeClr val="dk1"/>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tcStyle>
        <a:tcBdr>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tcBdr>
      </a:tcStyle>
    </a:band1H>
    <a:band2H>
      <a:tcTxStyle/>
    </a:band2H>
    <a:band1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1V>
    <a:band2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med" w="med" type="none"/>
              <a:tailEnd len="med" w="med"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42FF376F-0A2F-41D5-A908-C511C0FDFFB9}" styleName="Table_1">
    <a:wholeTbl>
      <a:tcTxStyle b="off" i="off">
        <a:font>
          <a:latin typeface="Arial"/>
          <a:ea typeface="Arial"/>
          <a:cs typeface="Arial"/>
        </a:font>
        <a:schemeClr val="dk1"/>
      </a:tcTxStyle>
      <a:tcStyle>
        <a:tcBdr>
          <a:left>
            <a:ln cap="flat" cmpd="sng" w="12700">
              <a:solidFill>
                <a:schemeClr val="accent2"/>
              </a:solidFill>
              <a:prstDash val="solid"/>
              <a:round/>
              <a:headEnd len="med" w="med" type="none"/>
              <a:tailEnd len="med" w="med" type="none"/>
            </a:ln>
          </a:left>
          <a:right>
            <a:ln cap="flat" cmpd="sng" w="12700">
              <a:solidFill>
                <a:schemeClr val="accent2"/>
              </a:solidFill>
              <a:prstDash val="solid"/>
              <a:round/>
              <a:headEnd len="med" w="med" type="none"/>
              <a:tailEnd len="med" w="med" type="none"/>
            </a:ln>
          </a:right>
          <a:top>
            <a:ln cap="flat" cmpd="sng" w="12700">
              <a:solidFill>
                <a:schemeClr val="accent2"/>
              </a:solidFill>
              <a:prstDash val="solid"/>
              <a:round/>
              <a:headEnd len="med" w="med" type="none"/>
              <a:tailEnd len="med" w="med" type="none"/>
            </a:ln>
          </a:top>
          <a:bottom>
            <a:ln cap="flat" cmpd="sng" w="12700">
              <a:solidFill>
                <a:schemeClr val="accent2"/>
              </a:solidFill>
              <a:prstDash val="solid"/>
              <a:round/>
              <a:headEnd len="med" w="med" type="none"/>
              <a:tailEnd len="med" w="med" type="none"/>
            </a:ln>
          </a:bottom>
          <a:insideH>
            <a:ln cap="flat" cmpd="sng" w="12700">
              <a:solidFill>
                <a:schemeClr val="accent2"/>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chemeClr val="lt1"/>
          </a:solidFill>
        </a:fill>
      </a:tcStyle>
    </a:wholeTbl>
    <a:band1H>
      <a:tcTxStyle/>
      <a:tcStyle>
        <a:fill>
          <a:solidFill>
            <a:srgbClr val="FDEFE7"/>
          </a:solidFill>
        </a:fill>
      </a:tcStyle>
    </a:band1H>
    <a:band2H>
      <a:tcTxStyle/>
    </a:band2H>
    <a:band1V>
      <a:tcTxStyle/>
      <a:tcStyle>
        <a:fill>
          <a:solidFill>
            <a:srgbClr val="FDEFE7"/>
          </a:solidFill>
        </a:fill>
      </a:tcStyle>
    </a:band1V>
    <a:band2V>
      <a:tcTxStyle/>
    </a:band2V>
    <a:lastCol>
      <a:tcTxStyle b="on" i="off"/>
    </a:lastCol>
    <a:firstCol>
      <a:tcTxStyle b="on" i="off"/>
    </a:firstCol>
    <a:lastRow>
      <a:tcTxStyle b="on" i="off"/>
      <a:tcStyle>
        <a:tcBdr>
          <a:top>
            <a:ln cap="flat" cmpd="sng" w="50800">
              <a:solidFill>
                <a:schemeClr val="accent2"/>
              </a:solidFill>
              <a:prstDash val="solid"/>
              <a:round/>
              <a:headEnd len="med" w="med" type="none"/>
              <a:tailEnd len="med" w="med"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OpenSans-regular.fntdata"/><Relationship Id="rId14" Type="http://schemas.openxmlformats.org/officeDocument/2006/relationships/slide" Target="slides/slide8.xml"/><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schemas.openxmlformats.org/officeDocument/2006/relationships/font" Target="fonts/OpenSans-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Estimates of the number of IoT devices deployed (and the rate at which that number is growing) vary widely, but it’s safe to say that there will be around 10 billion IoT devices deployed worldwide by 2020.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In the past 7 or 8 years we’ve seen a dizzying array of single-board computers released. Capabilities vary but all allow controlling of low-level electronic components in various ways.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Go computer language is a systems language from Google. Produces static binaries. Is garbage collected and contains a full thread multiplexing runtime. Not appropriate for cases where you have an available space for firmware measured in kilobytes, but great in environments with more 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You can make a Gobot Robot interactive by leveraging the HTTP API as a web server running on your single board.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Blinking an LED is the hello world of electronics development. You could do this in Python pretty easily as well, but then you’d be stuck actually installing a dependency set on the board, and who wants to have to do that when you can just scp your working binary?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jp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SolarWinds_Title">
    <p:bg>
      <p:bgPr>
        <a:blipFill rotWithShape="1">
          <a:blip r:embed="rId2">
            <a:alphaModFix/>
          </a:blip>
          <a:stretch>
            <a:fillRect b="0" l="0" r="0" t="0"/>
          </a:stretch>
        </a:blipFill>
      </p:bgPr>
    </p:bg>
    <p:spTree>
      <p:nvGrpSpPr>
        <p:cNvPr id="10" name="Shape 10"/>
        <p:cNvGrpSpPr/>
        <p:nvPr/>
      </p:nvGrpSpPr>
      <p:grpSpPr>
        <a:xfrm>
          <a:off x="0" y="0"/>
          <a:ext cx="0" cy="0"/>
          <a:chOff x="0" y="0"/>
          <a:chExt cx="0" cy="0"/>
        </a:xfrm>
      </p:grpSpPr>
      <p:pic>
        <p:nvPicPr>
          <p:cNvPr id="11" name="Shape 11"/>
          <p:cNvPicPr preferRelativeResize="0"/>
          <p:nvPr/>
        </p:nvPicPr>
        <p:blipFill rotWithShape="1">
          <a:blip r:embed="rId3">
            <a:alphaModFix/>
          </a:blip>
          <a:srcRect b="0" l="622" r="612" t="0"/>
          <a:stretch/>
        </p:blipFill>
        <p:spPr>
          <a:xfrm>
            <a:off x="0" y="0"/>
            <a:ext cx="12188952" cy="6856285"/>
          </a:xfrm>
          <a:prstGeom prst="rect">
            <a:avLst/>
          </a:prstGeom>
          <a:noFill/>
          <a:ln>
            <a:noFill/>
          </a:ln>
        </p:spPr>
      </p:pic>
      <p:sp>
        <p:nvSpPr>
          <p:cNvPr id="12" name="Shape 12"/>
          <p:cNvSpPr txBox="1"/>
          <p:nvPr>
            <p:ph type="title"/>
          </p:nvPr>
        </p:nvSpPr>
        <p:spPr>
          <a:xfrm>
            <a:off x="844986" y="4097532"/>
            <a:ext cx="8690008" cy="41961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3" name="Shape 13"/>
          <p:cNvSpPr txBox="1"/>
          <p:nvPr>
            <p:ph idx="1" type="body"/>
          </p:nvPr>
        </p:nvSpPr>
        <p:spPr>
          <a:xfrm>
            <a:off x="845262" y="4524482"/>
            <a:ext cx="8690008" cy="40076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4" name="Shape 14"/>
          <p:cNvPicPr preferRelativeResize="0"/>
          <p:nvPr/>
        </p:nvPicPr>
        <p:blipFill rotWithShape="1">
          <a:blip r:embed="rId4">
            <a:alphaModFix/>
          </a:blip>
          <a:srcRect b="0" l="0" r="0" t="0"/>
          <a:stretch/>
        </p:blipFill>
        <p:spPr>
          <a:xfrm>
            <a:off x="934471" y="1834375"/>
            <a:ext cx="2591179" cy="702837"/>
          </a:xfrm>
          <a:prstGeom prst="rect">
            <a:avLst/>
          </a:prstGeom>
          <a:noFill/>
          <a:ln>
            <a:noFill/>
          </a:ln>
        </p:spPr>
      </p:pic>
      <p:sp>
        <p:nvSpPr>
          <p:cNvPr id="15" name="Shape 15"/>
          <p:cNvSpPr txBox="1"/>
          <p:nvPr/>
        </p:nvSpPr>
        <p:spPr>
          <a:xfrm>
            <a:off x="845250" y="253720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3500" u="none" cap="none" strike="noStrike">
                <a:solidFill>
                  <a:srgbClr val="666666"/>
                </a:solidFill>
                <a:latin typeface="Arial"/>
                <a:ea typeface="Arial"/>
                <a:cs typeface="Arial"/>
                <a:sym typeface="Arial"/>
              </a:rPr>
              <a:t>Innovate Summit 2017</a:t>
            </a:r>
            <a:endParaRPr sz="1300">
              <a:solidFill>
                <a:srgbClr val="666666"/>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2">
    <p:spTree>
      <p:nvGrpSpPr>
        <p:cNvPr id="61" name="Shape 61"/>
        <p:cNvGrpSpPr/>
        <p:nvPr/>
      </p:nvGrpSpPr>
      <p:grpSpPr>
        <a:xfrm>
          <a:off x="0" y="0"/>
          <a:ext cx="0" cy="0"/>
          <a:chOff x="0" y="0"/>
          <a:chExt cx="0" cy="0"/>
        </a:xfrm>
      </p:grpSpPr>
      <p:sp>
        <p:nvSpPr>
          <p:cNvPr id="62" name="Shape 6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63" name="Shape 63"/>
          <p:cNvGraphicFramePr/>
          <p:nvPr/>
        </p:nvGraphicFramePr>
        <p:xfrm>
          <a:off x="2607236" y="1813085"/>
          <a:ext cx="3000000" cy="3000000"/>
        </p:xfrm>
        <a:graphic>
          <a:graphicData uri="http://schemas.openxmlformats.org/drawingml/2006/table">
            <a:tbl>
              <a:tblPr bandRow="1" firstRow="1">
                <a:noFill/>
                <a:tableStyleId>{42FF376F-0A2F-41D5-A908-C511C0FDFFB9}</a:tableStyleId>
              </a:tblPr>
              <a:tblGrid>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To change color/ type of chart select </a:t>
                      </a:r>
                      <a:r>
                        <a:rPr b="1" lang="en-US" sz="1200" u="none" cap="none" strike="noStrike">
                          <a:latin typeface="Calibri"/>
                          <a:ea typeface="Calibri"/>
                          <a:cs typeface="Calibri"/>
                          <a:sym typeface="Calibri"/>
                        </a:rPr>
                        <a:t>Table Design</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64" name="Shape 64"/>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65" name="Shape 6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66" name="Shape 6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
    <p:spTree>
      <p:nvGrpSpPr>
        <p:cNvPr id="67" name="Shape 67"/>
        <p:cNvGrpSpPr/>
        <p:nvPr/>
      </p:nvGrpSpPr>
      <p:grpSpPr>
        <a:xfrm>
          <a:off x="0" y="0"/>
          <a:ext cx="0" cy="0"/>
          <a:chOff x="0" y="0"/>
          <a:chExt cx="0" cy="0"/>
        </a:xfrm>
      </p:grpSpPr>
      <p:sp>
        <p:nvSpPr>
          <p:cNvPr id="68" name="Shape 6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69" name="Shape 69"/>
          <p:cNvSpPr txBox="1"/>
          <p:nvPr/>
        </p:nvSpPr>
        <p:spPr>
          <a:xfrm>
            <a:off x="1062000" y="2956854"/>
            <a:ext cx="9623040" cy="13234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8000"/>
              <a:buFont typeface="Open Sans"/>
              <a:buNone/>
            </a:pPr>
            <a:r>
              <a:rPr b="0" i="0" lang="en-US" sz="8000" u="none" cap="none" strike="noStrike">
                <a:solidFill>
                  <a:schemeClr val="dk2"/>
                </a:solidFill>
                <a:latin typeface="Open Sans"/>
                <a:ea typeface="Open Sans"/>
                <a:cs typeface="Open Sans"/>
                <a:sym typeface="Open Sans"/>
              </a:rPr>
              <a:t>SAMPLE SLIDE</a:t>
            </a:r>
            <a:endParaRPr b="0" i="0" sz="8000" u="none" cap="none" strike="noStrike">
              <a:solidFill>
                <a:schemeClr val="dk2"/>
              </a:solidFill>
              <a:latin typeface="Open Sans"/>
              <a:ea typeface="Open Sans"/>
              <a:cs typeface="Open Sans"/>
              <a:sym typeface="Open Sans"/>
            </a:endParaRPr>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71" name="Shape 71"/>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2">
    <p:spTree>
      <p:nvGrpSpPr>
        <p:cNvPr id="72" name="Shape 72"/>
        <p:cNvGrpSpPr/>
        <p:nvPr/>
      </p:nvGrpSpPr>
      <p:grpSpPr>
        <a:xfrm>
          <a:off x="0" y="0"/>
          <a:ext cx="0" cy="0"/>
          <a:chOff x="0" y="0"/>
          <a:chExt cx="0" cy="0"/>
        </a:xfrm>
      </p:grpSpPr>
      <p:sp>
        <p:nvSpPr>
          <p:cNvPr id="73" name="Shape 73"/>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74" name="Shape 74"/>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75" name="Shape 7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76" name="Shape 7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3">
    <p:spTree>
      <p:nvGrpSpPr>
        <p:cNvPr id="77" name="Shape 77"/>
        <p:cNvGrpSpPr/>
        <p:nvPr/>
      </p:nvGrpSpPr>
      <p:grpSpPr>
        <a:xfrm>
          <a:off x="0" y="0"/>
          <a:ext cx="0" cy="0"/>
          <a:chOff x="0" y="0"/>
          <a:chExt cx="0" cy="0"/>
        </a:xfrm>
      </p:grpSpPr>
      <p:sp>
        <p:nvSpPr>
          <p:cNvPr id="78" name="Shape 7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79" name="Shape 79"/>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80" name="Shape 8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81" name="Shape 81"/>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4">
    <p:spTree>
      <p:nvGrpSpPr>
        <p:cNvPr id="82" name="Shape 82"/>
        <p:cNvGrpSpPr/>
        <p:nvPr/>
      </p:nvGrpSpPr>
      <p:grpSpPr>
        <a:xfrm>
          <a:off x="0" y="0"/>
          <a:ext cx="0" cy="0"/>
          <a:chOff x="0" y="0"/>
          <a:chExt cx="0" cy="0"/>
        </a:xfrm>
      </p:grpSpPr>
      <p:sp>
        <p:nvSpPr>
          <p:cNvPr id="83" name="Shape 83"/>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4" name="Shape 84"/>
          <p:cNvPicPr preferRelativeResize="0"/>
          <p:nvPr/>
        </p:nvPicPr>
        <p:blipFill rotWithShape="1">
          <a:blip r:embed="rId2">
            <a:alphaModFix/>
          </a:blip>
          <a:srcRect b="0" l="0" r="0" t="0"/>
          <a:stretch/>
        </p:blipFill>
        <p:spPr>
          <a:xfrm>
            <a:off x="2551198" y="1241724"/>
            <a:ext cx="7089604" cy="4640212"/>
          </a:xfrm>
          <a:prstGeom prst="rect">
            <a:avLst/>
          </a:prstGeom>
          <a:noFill/>
          <a:ln>
            <a:noFill/>
          </a:ln>
        </p:spPr>
      </p:pic>
      <p:sp>
        <p:nvSpPr>
          <p:cNvPr id="85" name="Shape 85"/>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86" name="Shape 8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87" name="Shape 87"/>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5">
    <p:spTree>
      <p:nvGrpSpPr>
        <p:cNvPr id="88" name="Shape 88"/>
        <p:cNvGrpSpPr/>
        <p:nvPr/>
      </p:nvGrpSpPr>
      <p:grpSpPr>
        <a:xfrm>
          <a:off x="0" y="0"/>
          <a:ext cx="0" cy="0"/>
          <a:chOff x="0" y="0"/>
          <a:chExt cx="0" cy="0"/>
        </a:xfrm>
      </p:grpSpPr>
      <p:sp>
        <p:nvSpPr>
          <p:cNvPr id="89" name="Shape 89"/>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90" name="Shape 90"/>
          <p:cNvPicPr preferRelativeResize="0"/>
          <p:nvPr/>
        </p:nvPicPr>
        <p:blipFill rotWithShape="1">
          <a:blip r:embed="rId2">
            <a:alphaModFix/>
          </a:blip>
          <a:srcRect b="0" l="0" r="0" t="0"/>
          <a:stretch/>
        </p:blipFill>
        <p:spPr>
          <a:xfrm>
            <a:off x="3701788" y="1232055"/>
            <a:ext cx="4788424" cy="5137174"/>
          </a:xfrm>
          <a:prstGeom prst="rect">
            <a:avLst/>
          </a:prstGeom>
          <a:noFill/>
          <a:ln>
            <a:noFill/>
          </a:ln>
        </p:spPr>
      </p:pic>
      <p:sp>
        <p:nvSpPr>
          <p:cNvPr id="91" name="Shape 91"/>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2" name="Shape 9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93" name="Shape 9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6">
    <p:spTree>
      <p:nvGrpSpPr>
        <p:cNvPr id="94" name="Shape 94"/>
        <p:cNvGrpSpPr/>
        <p:nvPr/>
      </p:nvGrpSpPr>
      <p:grpSpPr>
        <a:xfrm>
          <a:off x="0" y="0"/>
          <a:ext cx="0" cy="0"/>
          <a:chOff x="0" y="0"/>
          <a:chExt cx="0" cy="0"/>
        </a:xfrm>
      </p:grpSpPr>
      <p:sp>
        <p:nvSpPr>
          <p:cNvPr id="95" name="Shape 95"/>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96" name="Shape 96"/>
          <p:cNvPicPr preferRelativeResize="0"/>
          <p:nvPr/>
        </p:nvPicPr>
        <p:blipFill rotWithShape="1">
          <a:blip r:embed="rId2">
            <a:alphaModFix/>
          </a:blip>
          <a:srcRect b="0" l="0" r="0" t="0"/>
          <a:stretch/>
        </p:blipFill>
        <p:spPr>
          <a:xfrm>
            <a:off x="3701788" y="1219176"/>
            <a:ext cx="4788424" cy="5137174"/>
          </a:xfrm>
          <a:prstGeom prst="rect">
            <a:avLst/>
          </a:prstGeom>
          <a:noFill/>
          <a:ln>
            <a:noFill/>
          </a:ln>
        </p:spPr>
      </p:pic>
      <p:sp>
        <p:nvSpPr>
          <p:cNvPr id="97" name="Shape 97"/>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8" name="Shape 9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99" name="Shape 9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7">
    <p:spTree>
      <p:nvGrpSpPr>
        <p:cNvPr id="100" name="Shape 100"/>
        <p:cNvGrpSpPr/>
        <p:nvPr/>
      </p:nvGrpSpPr>
      <p:grpSpPr>
        <a:xfrm>
          <a:off x="0" y="0"/>
          <a:ext cx="0" cy="0"/>
          <a:chOff x="0" y="0"/>
          <a:chExt cx="0" cy="0"/>
        </a:xfrm>
      </p:grpSpPr>
      <p:sp>
        <p:nvSpPr>
          <p:cNvPr id="101" name="Shape 101"/>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102" name="Shape 102"/>
          <p:cNvPicPr preferRelativeResize="0"/>
          <p:nvPr/>
        </p:nvPicPr>
        <p:blipFill rotWithShape="1">
          <a:blip r:embed="rId2">
            <a:alphaModFix/>
          </a:blip>
          <a:srcRect b="0" l="0" r="0" t="0"/>
          <a:stretch/>
        </p:blipFill>
        <p:spPr>
          <a:xfrm>
            <a:off x="3490462" y="1038553"/>
            <a:ext cx="5211076" cy="5418667"/>
          </a:xfrm>
          <a:prstGeom prst="rect">
            <a:avLst/>
          </a:prstGeom>
          <a:noFill/>
          <a:ln>
            <a:noFill/>
          </a:ln>
        </p:spPr>
      </p:pic>
      <p:sp>
        <p:nvSpPr>
          <p:cNvPr id="103" name="Shape 103"/>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104" name="Shape 10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05" name="Shape 10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10" name="Shape 110"/>
        <p:cNvGrpSpPr/>
        <p:nvPr/>
      </p:nvGrpSpPr>
      <p:grpSpPr>
        <a:xfrm>
          <a:off x="0" y="0"/>
          <a:ext cx="0" cy="0"/>
          <a:chOff x="0" y="0"/>
          <a:chExt cx="0" cy="0"/>
        </a:xfrm>
      </p:grpSpPr>
      <p:sp>
        <p:nvSpPr>
          <p:cNvPr id="111" name="Shape 111"/>
          <p:cNvSpPr txBox="1"/>
          <p:nvPr>
            <p:ph type="ctrTitle"/>
          </p:nvPr>
        </p:nvSpPr>
        <p:spPr>
          <a:xfrm>
            <a:off x="415611" y="992767"/>
            <a:ext cx="11360700" cy="2736900"/>
          </a:xfrm>
          <a:prstGeom prst="rect">
            <a:avLst/>
          </a:prstGeom>
        </p:spPr>
        <p:txBody>
          <a:bodyPr anchorCtr="0" anchor="b" bIns="121900" lIns="121900" spcFirstLastPara="1" rIns="121900" wrap="square" tIns="121900"/>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2" name="Shape 112"/>
          <p:cNvSpPr txBox="1"/>
          <p:nvPr>
            <p:ph idx="1" type="subTitle"/>
          </p:nvPr>
        </p:nvSpPr>
        <p:spPr>
          <a:xfrm>
            <a:off x="415600" y="3778833"/>
            <a:ext cx="11360700" cy="10569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13" name="Shape 1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14" name="Shape 114"/>
        <p:cNvGrpSpPr/>
        <p:nvPr/>
      </p:nvGrpSpPr>
      <p:grpSpPr>
        <a:xfrm>
          <a:off x="0" y="0"/>
          <a:ext cx="0" cy="0"/>
          <a:chOff x="0" y="0"/>
          <a:chExt cx="0" cy="0"/>
        </a:xfrm>
      </p:grpSpPr>
      <p:sp>
        <p:nvSpPr>
          <p:cNvPr id="115" name="Shape 115"/>
          <p:cNvSpPr txBox="1"/>
          <p:nvPr>
            <p:ph type="title"/>
          </p:nvPr>
        </p:nvSpPr>
        <p:spPr>
          <a:xfrm>
            <a:off x="415600" y="2867800"/>
            <a:ext cx="11360700" cy="1122300"/>
          </a:xfrm>
          <a:prstGeom prst="rect">
            <a:avLst/>
          </a:prstGeom>
        </p:spPr>
        <p:txBody>
          <a:bodyPr anchorCtr="0" anchor="ctr" bIns="121900" lIns="121900" spcFirstLastPara="1" rIns="121900" wrap="square" tIns="12190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6" name="Shape 1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itle 1">
    <p:bg>
      <p:bgPr>
        <a:blipFill rotWithShape="1">
          <a:blip r:embed="rId2">
            <a:alphaModFix/>
          </a:blip>
          <a:stretch>
            <a:fillRect b="0" l="0" r="0" t="0"/>
          </a:stretch>
        </a:blipFill>
      </p:bgPr>
    </p:bg>
    <p:spTree>
      <p:nvGrpSpPr>
        <p:cNvPr id="16" name="Shape 16"/>
        <p:cNvGrpSpPr/>
        <p:nvPr/>
      </p:nvGrpSpPr>
      <p:grpSpPr>
        <a:xfrm>
          <a:off x="0" y="0"/>
          <a:ext cx="0" cy="0"/>
          <a:chOff x="0" y="0"/>
          <a:chExt cx="0" cy="0"/>
        </a:xfrm>
      </p:grpSpPr>
      <p:pic>
        <p:nvPicPr>
          <p:cNvPr id="17" name="Shape 17"/>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18" name="Shape 18"/>
          <p:cNvSpPr txBox="1"/>
          <p:nvPr>
            <p:ph type="title"/>
          </p:nvPr>
        </p:nvSpPr>
        <p:spPr>
          <a:xfrm>
            <a:off x="844986" y="4097532"/>
            <a:ext cx="8690100" cy="419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9" name="Shape 19"/>
          <p:cNvSpPr txBox="1"/>
          <p:nvPr>
            <p:ph idx="1" type="body"/>
          </p:nvPr>
        </p:nvSpPr>
        <p:spPr>
          <a:xfrm>
            <a:off x="845262" y="4524482"/>
            <a:ext cx="8690100" cy="400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20" name="Shape 20"/>
          <p:cNvPicPr preferRelativeResize="0"/>
          <p:nvPr/>
        </p:nvPicPr>
        <p:blipFill rotWithShape="1">
          <a:blip r:embed="rId4">
            <a:alphaModFix/>
          </a:blip>
          <a:srcRect b="0" l="0" r="0" t="0"/>
          <a:stretch/>
        </p:blipFill>
        <p:spPr>
          <a:xfrm>
            <a:off x="934471" y="2977375"/>
            <a:ext cx="2591179" cy="70283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17" name="Shape 117"/>
        <p:cNvGrpSpPr/>
        <p:nvPr/>
      </p:nvGrpSpPr>
      <p:grpSpPr>
        <a:xfrm>
          <a:off x="0" y="0"/>
          <a:ext cx="0" cy="0"/>
          <a:chOff x="0" y="0"/>
          <a:chExt cx="0" cy="0"/>
        </a:xfrm>
      </p:grpSpPr>
      <p:sp>
        <p:nvSpPr>
          <p:cNvPr id="118" name="Shape 118"/>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9" name="Shape 119"/>
          <p:cNvSpPr txBox="1"/>
          <p:nvPr>
            <p:ph idx="1" type="body"/>
          </p:nvPr>
        </p:nvSpPr>
        <p:spPr>
          <a:xfrm>
            <a:off x="415600" y="1536633"/>
            <a:ext cx="11360700" cy="4555200"/>
          </a:xfrm>
          <a:prstGeom prst="rect">
            <a:avLst/>
          </a:prstGeom>
        </p:spPr>
        <p:txBody>
          <a:bodyPr anchorCtr="0" anchor="t"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20" name="Shape 1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21" name="Shape 121"/>
        <p:cNvGrpSpPr/>
        <p:nvPr/>
      </p:nvGrpSpPr>
      <p:grpSpPr>
        <a:xfrm>
          <a:off x="0" y="0"/>
          <a:ext cx="0" cy="0"/>
          <a:chOff x="0" y="0"/>
          <a:chExt cx="0" cy="0"/>
        </a:xfrm>
      </p:grpSpPr>
      <p:sp>
        <p:nvSpPr>
          <p:cNvPr id="122" name="Shape 122"/>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3" name="Shape 123"/>
          <p:cNvSpPr txBox="1"/>
          <p:nvPr>
            <p:ph idx="1" type="body"/>
          </p:nvPr>
        </p:nvSpPr>
        <p:spPr>
          <a:xfrm>
            <a:off x="4156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24" name="Shape 124"/>
          <p:cNvSpPr txBox="1"/>
          <p:nvPr>
            <p:ph idx="2" type="body"/>
          </p:nvPr>
        </p:nvSpPr>
        <p:spPr>
          <a:xfrm>
            <a:off x="64432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25" name="Shape 1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6" name="Shape 126"/>
        <p:cNvGrpSpPr/>
        <p:nvPr/>
      </p:nvGrpSpPr>
      <p:grpSpPr>
        <a:xfrm>
          <a:off x="0" y="0"/>
          <a:ext cx="0" cy="0"/>
          <a:chOff x="0" y="0"/>
          <a:chExt cx="0" cy="0"/>
        </a:xfrm>
      </p:grpSpPr>
      <p:sp>
        <p:nvSpPr>
          <p:cNvPr id="127" name="Shape 127"/>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8" name="Shape 1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29" name="Shape 129"/>
        <p:cNvGrpSpPr/>
        <p:nvPr/>
      </p:nvGrpSpPr>
      <p:grpSpPr>
        <a:xfrm>
          <a:off x="0" y="0"/>
          <a:ext cx="0" cy="0"/>
          <a:chOff x="0" y="0"/>
          <a:chExt cx="0" cy="0"/>
        </a:xfrm>
      </p:grpSpPr>
      <p:sp>
        <p:nvSpPr>
          <p:cNvPr id="130" name="Shape 130"/>
          <p:cNvSpPr txBox="1"/>
          <p:nvPr>
            <p:ph type="title"/>
          </p:nvPr>
        </p:nvSpPr>
        <p:spPr>
          <a:xfrm>
            <a:off x="415600" y="740800"/>
            <a:ext cx="3744000" cy="100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31" name="Shape 131"/>
          <p:cNvSpPr txBox="1"/>
          <p:nvPr>
            <p:ph idx="1" type="body"/>
          </p:nvPr>
        </p:nvSpPr>
        <p:spPr>
          <a:xfrm>
            <a:off x="415600" y="1852800"/>
            <a:ext cx="3744000" cy="4239300"/>
          </a:xfrm>
          <a:prstGeom prst="rect">
            <a:avLst/>
          </a:prstGeom>
        </p:spPr>
        <p:txBody>
          <a:bodyPr anchorCtr="0" anchor="t" bIns="121900" lIns="121900" spcFirstLastPara="1" rIns="121900" wrap="square" tIns="121900"/>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2" name="Shape 1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133" name="Shape 133"/>
        <p:cNvGrpSpPr/>
        <p:nvPr/>
      </p:nvGrpSpPr>
      <p:grpSpPr>
        <a:xfrm>
          <a:off x="0" y="0"/>
          <a:ext cx="0" cy="0"/>
          <a:chOff x="0" y="0"/>
          <a:chExt cx="0" cy="0"/>
        </a:xfrm>
      </p:grpSpPr>
      <p:sp>
        <p:nvSpPr>
          <p:cNvPr id="134" name="Shape 134"/>
          <p:cNvSpPr txBox="1"/>
          <p:nvPr>
            <p:ph type="title"/>
          </p:nvPr>
        </p:nvSpPr>
        <p:spPr>
          <a:xfrm>
            <a:off x="653667" y="600200"/>
            <a:ext cx="8490300" cy="5454300"/>
          </a:xfrm>
          <a:prstGeom prst="rect">
            <a:avLst/>
          </a:prstGeom>
        </p:spPr>
        <p:txBody>
          <a:bodyPr anchorCtr="0" anchor="ctr" bIns="121900" lIns="121900" spcFirstLastPara="1" rIns="121900" wrap="square" tIns="12190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35" name="Shape 1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36" name="Shape 136"/>
        <p:cNvGrpSpPr/>
        <p:nvPr/>
      </p:nvGrpSpPr>
      <p:grpSpPr>
        <a:xfrm>
          <a:off x="0" y="0"/>
          <a:ext cx="0" cy="0"/>
          <a:chOff x="0" y="0"/>
          <a:chExt cx="0" cy="0"/>
        </a:xfrm>
      </p:grpSpPr>
      <p:sp>
        <p:nvSpPr>
          <p:cNvPr id="137" name="Shape 13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38" name="Shape 138"/>
          <p:cNvSpPr txBox="1"/>
          <p:nvPr>
            <p:ph type="title"/>
          </p:nvPr>
        </p:nvSpPr>
        <p:spPr>
          <a:xfrm>
            <a:off x="354000" y="1644233"/>
            <a:ext cx="5393700" cy="1976400"/>
          </a:xfrm>
          <a:prstGeom prst="rect">
            <a:avLst/>
          </a:prstGeom>
        </p:spPr>
        <p:txBody>
          <a:bodyPr anchorCtr="0" anchor="b" bIns="121900" lIns="121900" spcFirstLastPara="1" rIns="121900" wrap="square" tIns="121900"/>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39" name="Shape 139"/>
          <p:cNvSpPr txBox="1"/>
          <p:nvPr>
            <p:ph idx="1" type="subTitle"/>
          </p:nvPr>
        </p:nvSpPr>
        <p:spPr>
          <a:xfrm>
            <a:off x="354000" y="3737433"/>
            <a:ext cx="5393700" cy="16467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Shape 140"/>
          <p:cNvSpPr txBox="1"/>
          <p:nvPr>
            <p:ph idx="2" type="body"/>
          </p:nvPr>
        </p:nvSpPr>
        <p:spPr>
          <a:xfrm>
            <a:off x="6586000" y="965433"/>
            <a:ext cx="5115900" cy="4926900"/>
          </a:xfrm>
          <a:prstGeom prst="rect">
            <a:avLst/>
          </a:prstGeom>
        </p:spPr>
        <p:txBody>
          <a:bodyPr anchorCtr="0" anchor="ctr"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41" name="Shape 1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42" name="Shape 142"/>
        <p:cNvGrpSpPr/>
        <p:nvPr/>
      </p:nvGrpSpPr>
      <p:grpSpPr>
        <a:xfrm>
          <a:off x="0" y="0"/>
          <a:ext cx="0" cy="0"/>
          <a:chOff x="0" y="0"/>
          <a:chExt cx="0" cy="0"/>
        </a:xfrm>
      </p:grpSpPr>
      <p:sp>
        <p:nvSpPr>
          <p:cNvPr id="143" name="Shape 143"/>
          <p:cNvSpPr txBox="1"/>
          <p:nvPr>
            <p:ph idx="1" type="body"/>
          </p:nvPr>
        </p:nvSpPr>
        <p:spPr>
          <a:xfrm>
            <a:off x="415600" y="5640767"/>
            <a:ext cx="7998300" cy="806700"/>
          </a:xfrm>
          <a:prstGeom prst="rect">
            <a:avLst/>
          </a:prstGeom>
        </p:spPr>
        <p:txBody>
          <a:bodyPr anchorCtr="0" anchor="ctr" bIns="121900" lIns="121900" spcFirstLastPara="1" rIns="121900" wrap="square" tIns="121900"/>
          <a:lstStyle>
            <a:lvl1pPr indent="-228600" lvl="0" marL="457200" rtl="0">
              <a:lnSpc>
                <a:spcPct val="100000"/>
              </a:lnSpc>
              <a:spcBef>
                <a:spcPts val="0"/>
              </a:spcBef>
              <a:spcAft>
                <a:spcPts val="0"/>
              </a:spcAft>
              <a:buSzPts val="2400"/>
              <a:buNone/>
              <a:defRPr/>
            </a:lvl1pPr>
          </a:lstStyle>
          <a:p/>
        </p:txBody>
      </p:sp>
      <p:sp>
        <p:nvSpPr>
          <p:cNvPr id="144" name="Shape 1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45" name="Shape 145"/>
        <p:cNvGrpSpPr/>
        <p:nvPr/>
      </p:nvGrpSpPr>
      <p:grpSpPr>
        <a:xfrm>
          <a:off x="0" y="0"/>
          <a:ext cx="0" cy="0"/>
          <a:chOff x="0" y="0"/>
          <a:chExt cx="0" cy="0"/>
        </a:xfrm>
      </p:grpSpPr>
      <p:sp>
        <p:nvSpPr>
          <p:cNvPr id="146" name="Shape 146"/>
          <p:cNvSpPr txBox="1"/>
          <p:nvPr>
            <p:ph type="title"/>
          </p:nvPr>
        </p:nvSpPr>
        <p:spPr>
          <a:xfrm>
            <a:off x="415600" y="1474833"/>
            <a:ext cx="11360700" cy="2618100"/>
          </a:xfrm>
          <a:prstGeom prst="rect">
            <a:avLst/>
          </a:prstGeom>
        </p:spPr>
        <p:txBody>
          <a:bodyPr anchorCtr="0" anchor="b" bIns="121900" lIns="121900" spcFirstLastPara="1" rIns="121900" wrap="square" tIns="121900"/>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p:txBody>
      </p:sp>
      <p:sp>
        <p:nvSpPr>
          <p:cNvPr id="147" name="Shape 147"/>
          <p:cNvSpPr txBox="1"/>
          <p:nvPr>
            <p:ph idx="1" type="body"/>
          </p:nvPr>
        </p:nvSpPr>
        <p:spPr>
          <a:xfrm>
            <a:off x="415600" y="4202967"/>
            <a:ext cx="11360700" cy="1734300"/>
          </a:xfrm>
          <a:prstGeom prst="rect">
            <a:avLst/>
          </a:prstGeom>
        </p:spPr>
        <p:txBody>
          <a:bodyPr anchorCtr="0" anchor="t" bIns="121900" lIns="121900" spcFirstLastPara="1" rIns="121900" wrap="square" tIns="121900"/>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48" name="Shape 1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9" name="Shape 149"/>
        <p:cNvGrpSpPr/>
        <p:nvPr/>
      </p:nvGrpSpPr>
      <p:grpSpPr>
        <a:xfrm>
          <a:off x="0" y="0"/>
          <a:ext cx="0" cy="0"/>
          <a:chOff x="0" y="0"/>
          <a:chExt cx="0" cy="0"/>
        </a:xfrm>
      </p:grpSpPr>
      <p:sp>
        <p:nvSpPr>
          <p:cNvPr id="150" name="Shape 1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one">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Shape 2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3" name="Shape 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24" name="Shape 2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25" name="Shape 25"/>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p:spTree>
      <p:nvGrpSpPr>
        <p:cNvPr id="26" name="Shape 26"/>
        <p:cNvGrpSpPr/>
        <p:nvPr/>
      </p:nvGrpSpPr>
      <p:grpSpPr>
        <a:xfrm>
          <a:off x="0" y="0"/>
          <a:ext cx="0" cy="0"/>
          <a:chOff x="0" y="0"/>
          <a:chExt cx="0" cy="0"/>
        </a:xfrm>
      </p:grpSpPr>
      <p:sp>
        <p:nvSpPr>
          <p:cNvPr id="27" name="Shape 2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8" name="Shape 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29" name="Shape 2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0" name="Shape 30"/>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1" name="Shape 31"/>
          <p:cNvSpPr txBox="1"/>
          <p:nvPr>
            <p:ph idx="2" type="body"/>
          </p:nvPr>
        </p:nvSpPr>
        <p:spPr>
          <a:xfrm>
            <a:off x="6163451" y="1145337"/>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with caption">
    <p:spTree>
      <p:nvGrpSpPr>
        <p:cNvPr id="32" name="Shape 32"/>
        <p:cNvGrpSpPr/>
        <p:nvPr/>
      </p:nvGrpSpPr>
      <p:grpSpPr>
        <a:xfrm>
          <a:off x="0" y="0"/>
          <a:ext cx="0" cy="0"/>
          <a:chOff x="0" y="0"/>
          <a:chExt cx="0" cy="0"/>
        </a:xfrm>
      </p:grpSpPr>
      <p:sp>
        <p:nvSpPr>
          <p:cNvPr id="33" name="Shape 33"/>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34" name="Shape 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35" name="Shape 3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6" name="Shape 36"/>
          <p:cNvSpPr txBox="1"/>
          <p:nvPr>
            <p:ph idx="1" type="body"/>
          </p:nvPr>
        </p:nvSpPr>
        <p:spPr>
          <a:xfrm>
            <a:off x="266700" y="5640281"/>
            <a:ext cx="11609388" cy="627784"/>
          </a:xfrm>
          <a:prstGeom prst="rect">
            <a:avLst/>
          </a:prstGeom>
          <a:noFill/>
          <a:ln>
            <a:noFill/>
          </a:ln>
        </p:spPr>
        <p:txBody>
          <a:bodyPr anchorCtr="0" anchor="t" bIns="91425" lIns="91425" spcFirstLastPara="1" rIns="91425" wrap="square" tIns="91425"/>
          <a:lstStyle>
            <a:lvl1pPr indent="-228600" lvl="0" marL="457200" marR="0" rtl="0" algn="just">
              <a:lnSpc>
                <a:spcPct val="100000"/>
              </a:lnSpc>
              <a:spcBef>
                <a:spcPts val="0"/>
              </a:spcBef>
              <a:spcAft>
                <a:spcPts val="0"/>
              </a:spcAft>
              <a:buClr>
                <a:srgbClr val="323233"/>
              </a:buClr>
              <a:buSzPts val="2000"/>
              <a:buFont typeface="Arial"/>
              <a:buNone/>
              <a:defRPr b="0" i="0" sz="2000" u="none" cap="none" strike="noStrike">
                <a:solidFill>
                  <a:srgbClr val="323233"/>
                </a:solidFill>
                <a:latin typeface="Arial"/>
                <a:ea typeface="Arial"/>
                <a:cs typeface="Arial"/>
                <a:sym typeface="Arial"/>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sp>
        <p:nvSpPr>
          <p:cNvPr id="37" name="Shape 37"/>
          <p:cNvSpPr txBox="1"/>
          <p:nvPr>
            <p:ph idx="2" type="body"/>
          </p:nvPr>
        </p:nvSpPr>
        <p:spPr>
          <a:xfrm>
            <a:off x="298007" y="1145338"/>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8" name="Shape 38"/>
          <p:cNvSpPr txBox="1"/>
          <p:nvPr>
            <p:ph idx="3" type="body"/>
          </p:nvPr>
        </p:nvSpPr>
        <p:spPr>
          <a:xfrm>
            <a:off x="6163451" y="1145337"/>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hree">
    <p:spTree>
      <p:nvGrpSpPr>
        <p:cNvPr id="39" name="Shape 39"/>
        <p:cNvGrpSpPr/>
        <p:nvPr/>
      </p:nvGrpSpPr>
      <p:grpSpPr>
        <a:xfrm>
          <a:off x="0" y="0"/>
          <a:ext cx="0" cy="0"/>
          <a:chOff x="0" y="0"/>
          <a:chExt cx="0" cy="0"/>
        </a:xfrm>
      </p:grpSpPr>
      <p:sp>
        <p:nvSpPr>
          <p:cNvPr id="40" name="Shape 40"/>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41" name="Shape 4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42" name="Shape 42"/>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43" name="Shape 43"/>
          <p:cNvSpPr txBox="1"/>
          <p:nvPr>
            <p:ph idx="1" type="body"/>
          </p:nvPr>
        </p:nvSpPr>
        <p:spPr>
          <a:xfrm>
            <a:off x="266372"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44" name="Shape 44"/>
          <p:cNvSpPr txBox="1"/>
          <p:nvPr>
            <p:ph idx="2" type="body"/>
          </p:nvPr>
        </p:nvSpPr>
        <p:spPr>
          <a:xfrm>
            <a:off x="8353101"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45" name="Shape 45"/>
          <p:cNvSpPr txBox="1"/>
          <p:nvPr>
            <p:ph idx="3" type="body"/>
          </p:nvPr>
        </p:nvSpPr>
        <p:spPr>
          <a:xfrm>
            <a:off x="4297685"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FinalSlide">
    <p:bg>
      <p:bgPr>
        <a:blipFill rotWithShape="1">
          <a:blip r:embed="rId2">
            <a:alphaModFix/>
          </a:blip>
          <a:stretch>
            <a:fillRect b="0" l="0" r="0" t="0"/>
          </a:stretch>
        </a:blipFill>
      </p:bgPr>
    </p:bg>
    <p:spTree>
      <p:nvGrpSpPr>
        <p:cNvPr id="46" name="Shape 46"/>
        <p:cNvGrpSpPr/>
        <p:nvPr/>
      </p:nvGrpSpPr>
      <p:grpSpPr>
        <a:xfrm>
          <a:off x="0" y="0"/>
          <a:ext cx="0" cy="0"/>
          <a:chOff x="0" y="0"/>
          <a:chExt cx="0" cy="0"/>
        </a:xfrm>
      </p:grpSpPr>
      <p:sp>
        <p:nvSpPr>
          <p:cNvPr id="47" name="Shape 4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48" name="Shape 48"/>
          <p:cNvSpPr txBox="1"/>
          <p:nvPr/>
        </p:nvSpPr>
        <p:spPr>
          <a:xfrm>
            <a:off x="3278506" y="2628661"/>
            <a:ext cx="5606494" cy="2031323"/>
          </a:xfrm>
          <a:prstGeom prst="rect">
            <a:avLst/>
          </a:prstGeom>
          <a:noFill/>
          <a:ln>
            <a:noFill/>
          </a:ln>
        </p:spPr>
        <p:txBody>
          <a:bodyPr anchorCtr="0" anchor="t" bIns="45700" lIns="45700" spcFirstLastPara="1" rIns="45700" wrap="square" tIns="45700">
            <a:noAutofit/>
          </a:bodyPr>
          <a:lstStyle/>
          <a:p>
            <a:pPr indent="0" lvl="0" marL="0" marR="0" rtl="0" algn="just">
              <a:lnSpc>
                <a:spcPct val="150000"/>
              </a:lnSpc>
              <a:spcBef>
                <a:spcPts val="0"/>
              </a:spcBef>
              <a:spcAft>
                <a:spcPts val="0"/>
              </a:spcAft>
              <a:buClr>
                <a:schemeClr val="accent5"/>
              </a:buClr>
              <a:buSzPts val="1200"/>
              <a:buFont typeface="Calibri"/>
              <a:buNone/>
            </a:pPr>
            <a:r>
              <a:rPr b="0" i="0" lang="en-US" sz="1200" u="none" cap="none" strike="noStrike">
                <a:solidFill>
                  <a:schemeClr val="accent5"/>
                </a:solidFill>
                <a:latin typeface="Calibri"/>
                <a:ea typeface="Calibri"/>
                <a:cs typeface="Calibri"/>
                <a:sym typeface="Calibri"/>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endParaRPr/>
          </a:p>
        </p:txBody>
      </p:sp>
      <p:sp>
        <p:nvSpPr>
          <p:cNvPr id="49" name="Shape 4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SectionTitle">
    <p:bg>
      <p:bgPr>
        <a:blipFill rotWithShape="1">
          <a:blip r:embed="rId2">
            <a:alphaModFix/>
          </a:blip>
          <a:stretch>
            <a:fillRect b="0" l="0" r="0" t="0"/>
          </a:stretch>
        </a:blip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52" name="Shape 52"/>
          <p:cNvSpPr txBox="1"/>
          <p:nvPr>
            <p:ph type="title"/>
          </p:nvPr>
        </p:nvSpPr>
        <p:spPr>
          <a:xfrm>
            <a:off x="844986" y="4097532"/>
            <a:ext cx="8904322" cy="41961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53" name="Shape 53"/>
          <p:cNvSpPr txBox="1"/>
          <p:nvPr>
            <p:ph idx="1" type="body"/>
          </p:nvPr>
        </p:nvSpPr>
        <p:spPr>
          <a:xfrm>
            <a:off x="845262" y="4524482"/>
            <a:ext cx="8904046" cy="40076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54" name="Shape 54"/>
          <p:cNvPicPr preferRelativeResize="0"/>
          <p:nvPr/>
        </p:nvPicPr>
        <p:blipFill rotWithShape="1">
          <a:blip r:embed="rId4">
            <a:alphaModFix/>
          </a:blip>
          <a:srcRect b="0" l="0" r="0" t="0"/>
          <a:stretch/>
        </p:blipFill>
        <p:spPr>
          <a:xfrm>
            <a:off x="934471" y="2977375"/>
            <a:ext cx="2591180" cy="7028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
    <p:spTree>
      <p:nvGrpSpPr>
        <p:cNvPr id="55" name="Shape 55"/>
        <p:cNvGrpSpPr/>
        <p:nvPr/>
      </p:nvGrpSpPr>
      <p:grpSpPr>
        <a:xfrm>
          <a:off x="0" y="0"/>
          <a:ext cx="0" cy="0"/>
          <a:chOff x="0" y="0"/>
          <a:chExt cx="0" cy="0"/>
        </a:xfrm>
      </p:grpSpPr>
      <p:sp>
        <p:nvSpPr>
          <p:cNvPr id="56" name="Shape 56"/>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57" name="Shape 57"/>
          <p:cNvGraphicFramePr/>
          <p:nvPr/>
        </p:nvGraphicFramePr>
        <p:xfrm>
          <a:off x="1473380" y="1537239"/>
          <a:ext cx="3000000" cy="3000000"/>
        </p:xfrm>
        <a:graphic>
          <a:graphicData uri="http://schemas.openxmlformats.org/drawingml/2006/table">
            <a:tbl>
              <a:tblPr bandRow="1" firstRow="1">
                <a:noFill/>
                <a:tableStyleId>{D1012616-4D12-473F-A01D-491DD2D4B865}</a:tableStyleId>
              </a:tblPr>
              <a:tblGrid>
                <a:gridCol w="2294575"/>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58" name="Shape 58"/>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60" name="Shape 6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7" name="Shape 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 name="Shape 8"/>
          <p:cNvPicPr preferRelativeResize="0"/>
          <p:nvPr/>
        </p:nvPicPr>
        <p:blipFill rotWithShape="1">
          <a:blip r:embed="rId2">
            <a:alphaModFix/>
          </a:blip>
          <a:srcRect b="0" l="0" r="0" t="0"/>
          <a:stretch/>
        </p:blipFill>
        <p:spPr>
          <a:xfrm>
            <a:off x="10489073" y="160142"/>
            <a:ext cx="1566575" cy="783286"/>
          </a:xfrm>
          <a:prstGeom prst="rect">
            <a:avLst/>
          </a:prstGeom>
          <a:noFill/>
          <a:ln>
            <a:noFill/>
          </a:ln>
        </p:spPr>
      </p:pic>
      <p:sp>
        <p:nvSpPr>
          <p:cNvPr id="9" name="Shape 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6" name="Shape 106"/>
        <p:cNvGrpSpPr/>
        <p:nvPr/>
      </p:nvGrpSpPr>
      <p:grpSpPr>
        <a:xfrm>
          <a:off x="0" y="0"/>
          <a:ext cx="0" cy="0"/>
          <a:chOff x="0" y="0"/>
          <a:chExt cx="0" cy="0"/>
        </a:xfrm>
      </p:grpSpPr>
      <p:sp>
        <p:nvSpPr>
          <p:cNvPr id="107" name="Shape 10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08" name="Shape 10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09" name="Shape 1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300">
                <a:solidFill>
                  <a:schemeClr val="dk2"/>
                </a:solidFill>
              </a:rPr>
              <a:t>‹#›</a:t>
            </a:fld>
            <a:endParaRPr sz="1300">
              <a:solidFill>
                <a:schemeClr val="dk2"/>
              </a:solidFill>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hyperlink" Target="https://en.wikipedia.org/wiki/Embedded_system" TargetMode="External"/><Relationship Id="rId4" Type="http://schemas.openxmlformats.org/officeDocument/2006/relationships/hyperlink" Target="https://en.wikipedia.org/wiki/Electronics" TargetMode="External"/><Relationship Id="rId9" Type="http://schemas.openxmlformats.org/officeDocument/2006/relationships/hyperlink" Target="https://en.wikipedia.org/wiki/Data" TargetMode="External"/><Relationship Id="rId5" Type="http://schemas.openxmlformats.org/officeDocument/2006/relationships/hyperlink" Target="https://en.wikipedia.org/wiki/Software" TargetMode="External"/><Relationship Id="rId6" Type="http://schemas.openxmlformats.org/officeDocument/2006/relationships/hyperlink" Target="https://en.wikipedia.org/wiki/Sensor" TargetMode="External"/><Relationship Id="rId7" Type="http://schemas.openxmlformats.org/officeDocument/2006/relationships/hyperlink" Target="https://en.wikipedia.org/wiki/Actuator" TargetMode="External"/><Relationship Id="rId8" Type="http://schemas.openxmlformats.org/officeDocument/2006/relationships/hyperlink" Target="https://en.wikipedia.org/wiki/Internet_acce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844986" y="4097532"/>
            <a:ext cx="8690100" cy="419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Go-based IoT with Gobot	</a:t>
            </a:r>
            <a:endParaRPr/>
          </a:p>
        </p:txBody>
      </p:sp>
      <p:sp>
        <p:nvSpPr>
          <p:cNvPr id="156" name="Shape 156"/>
          <p:cNvSpPr txBox="1"/>
          <p:nvPr>
            <p:ph idx="1" type="body"/>
          </p:nvPr>
        </p:nvSpPr>
        <p:spPr>
          <a:xfrm>
            <a:off x="845262" y="4372082"/>
            <a:ext cx="8690100" cy="4008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t>Trevor Rosen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 type="body"/>
          </p:nvPr>
        </p:nvSpPr>
        <p:spPr>
          <a:xfrm>
            <a:off x="700133" y="558867"/>
            <a:ext cx="11076300" cy="4555200"/>
          </a:xfrm>
          <a:prstGeom prst="rect">
            <a:avLst/>
          </a:prstGeom>
        </p:spPr>
        <p:txBody>
          <a:bodyPr anchorCtr="0" anchor="t" bIns="121900" lIns="121900" spcFirstLastPara="1" rIns="121900" wrap="square" tIns="121900">
            <a:noAutofit/>
          </a:bodyPr>
          <a:lstStyle/>
          <a:p>
            <a:pPr indent="0" lvl="0" marL="0" rtl="0">
              <a:spcBef>
                <a:spcPts val="0"/>
              </a:spcBef>
              <a:spcAft>
                <a:spcPts val="2100"/>
              </a:spcAft>
              <a:buNone/>
            </a:pPr>
            <a:r>
              <a:rPr lang="en-US" sz="3700"/>
              <a:t>“</a:t>
            </a:r>
            <a:r>
              <a:rPr lang="en-US" sz="3700">
                <a:solidFill>
                  <a:srgbClr val="222222"/>
                </a:solidFill>
                <a:highlight>
                  <a:srgbClr val="FFFFFF"/>
                </a:highlight>
              </a:rPr>
              <a:t>The </a:t>
            </a:r>
            <a:r>
              <a:rPr b="1" lang="en-US" sz="3700">
                <a:solidFill>
                  <a:srgbClr val="222222"/>
                </a:solidFill>
              </a:rPr>
              <a:t>Internet of things</a:t>
            </a:r>
            <a:r>
              <a:rPr lang="en-US" sz="3700">
                <a:solidFill>
                  <a:srgbClr val="222222"/>
                </a:solidFill>
                <a:highlight>
                  <a:srgbClr val="FFFFFF"/>
                </a:highlight>
              </a:rPr>
              <a:t> (</a:t>
            </a:r>
            <a:r>
              <a:rPr b="1" lang="en-US" sz="3700">
                <a:solidFill>
                  <a:srgbClr val="222222"/>
                </a:solidFill>
              </a:rPr>
              <a:t>IoT</a:t>
            </a:r>
            <a:r>
              <a:rPr lang="en-US" sz="3700">
                <a:solidFill>
                  <a:srgbClr val="222222"/>
                </a:solidFill>
                <a:highlight>
                  <a:srgbClr val="FFFFFF"/>
                </a:highlight>
              </a:rPr>
              <a:t>) is the network of physical devices, vehicles, home appliances, and other items </a:t>
            </a:r>
            <a:r>
              <a:rPr lang="en-US" sz="3700">
                <a:solidFill>
                  <a:srgbClr val="0B0080"/>
                </a:solidFill>
                <a:hlinkClick r:id="rId3"/>
              </a:rPr>
              <a:t>embedded</a:t>
            </a:r>
            <a:r>
              <a:rPr lang="en-US" sz="3700">
                <a:solidFill>
                  <a:srgbClr val="222222"/>
                </a:solidFill>
                <a:highlight>
                  <a:srgbClr val="FFFFFF"/>
                </a:highlight>
              </a:rPr>
              <a:t> with </a:t>
            </a:r>
            <a:r>
              <a:rPr lang="en-US" sz="3700">
                <a:solidFill>
                  <a:srgbClr val="0B0080"/>
                </a:solidFill>
                <a:hlinkClick r:id="rId4"/>
              </a:rPr>
              <a:t>electronics</a:t>
            </a:r>
            <a:r>
              <a:rPr lang="en-US" sz="3700">
                <a:solidFill>
                  <a:srgbClr val="222222"/>
                </a:solidFill>
                <a:highlight>
                  <a:srgbClr val="FFFFFF"/>
                </a:highlight>
              </a:rPr>
              <a:t>, </a:t>
            </a:r>
            <a:r>
              <a:rPr lang="en-US" sz="3700">
                <a:solidFill>
                  <a:srgbClr val="0B0080"/>
                </a:solidFill>
                <a:hlinkClick r:id="rId5"/>
              </a:rPr>
              <a:t>software</a:t>
            </a:r>
            <a:r>
              <a:rPr lang="en-US" sz="3700">
                <a:solidFill>
                  <a:srgbClr val="222222"/>
                </a:solidFill>
                <a:highlight>
                  <a:srgbClr val="FFFFFF"/>
                </a:highlight>
              </a:rPr>
              <a:t>, </a:t>
            </a:r>
            <a:r>
              <a:rPr lang="en-US" sz="3700">
                <a:solidFill>
                  <a:srgbClr val="0B0080"/>
                </a:solidFill>
                <a:hlinkClick r:id="rId6"/>
              </a:rPr>
              <a:t>sensors</a:t>
            </a:r>
            <a:r>
              <a:rPr lang="en-US" sz="3700">
                <a:solidFill>
                  <a:srgbClr val="222222"/>
                </a:solidFill>
                <a:highlight>
                  <a:srgbClr val="FFFFFF"/>
                </a:highlight>
              </a:rPr>
              <a:t>, </a:t>
            </a:r>
            <a:r>
              <a:rPr lang="en-US" sz="3700">
                <a:solidFill>
                  <a:srgbClr val="0B0080"/>
                </a:solidFill>
                <a:hlinkClick r:id="rId7"/>
              </a:rPr>
              <a:t>actuators</a:t>
            </a:r>
            <a:r>
              <a:rPr lang="en-US" sz="3700">
                <a:solidFill>
                  <a:srgbClr val="222222"/>
                </a:solidFill>
                <a:highlight>
                  <a:srgbClr val="FFFFFF"/>
                </a:highlight>
              </a:rPr>
              <a:t>, and </a:t>
            </a:r>
            <a:r>
              <a:rPr lang="en-US" sz="3700">
                <a:solidFill>
                  <a:srgbClr val="0B0080"/>
                </a:solidFill>
                <a:hlinkClick r:id="rId8"/>
              </a:rPr>
              <a:t>network connectivity</a:t>
            </a:r>
            <a:r>
              <a:rPr lang="en-US" sz="3700">
                <a:solidFill>
                  <a:srgbClr val="222222"/>
                </a:solidFill>
                <a:highlight>
                  <a:srgbClr val="FFFFFF"/>
                </a:highlight>
              </a:rPr>
              <a:t> which enable these objects to connect and exchange </a:t>
            </a:r>
            <a:r>
              <a:rPr lang="en-US" sz="3700">
                <a:solidFill>
                  <a:srgbClr val="0B0080"/>
                </a:solidFill>
                <a:hlinkClick r:id="rId9"/>
              </a:rPr>
              <a:t>data</a:t>
            </a:r>
            <a:r>
              <a:rPr lang="en-US" sz="3700">
                <a:solidFill>
                  <a:srgbClr val="222222"/>
                </a:solidFill>
                <a:highlight>
                  <a:srgbClr val="FFFFFF"/>
                </a:highlight>
              </a:rPr>
              <a:t>.”</a:t>
            </a:r>
            <a:endParaRPr sz="3700"/>
          </a:p>
        </p:txBody>
      </p:sp>
      <p:sp>
        <p:nvSpPr>
          <p:cNvPr id="162" name="Shape 162"/>
          <p:cNvSpPr txBox="1"/>
          <p:nvPr/>
        </p:nvSpPr>
        <p:spPr>
          <a:xfrm>
            <a:off x="7882533" y="5065767"/>
            <a:ext cx="3753900" cy="811200"/>
          </a:xfrm>
          <a:prstGeom prst="rect">
            <a:avLst/>
          </a:prstGeom>
          <a:noFill/>
          <a:ln>
            <a:noFill/>
          </a:ln>
        </p:spPr>
        <p:txBody>
          <a:bodyPr anchorCtr="0" anchor="t" bIns="121900" lIns="121900" spcFirstLastPara="1" rIns="121900" wrap="square" tIns="121900">
            <a:noAutofit/>
          </a:bodyPr>
          <a:lstStyle/>
          <a:p>
            <a:pPr indent="-558800" lvl="0" marL="609600" rtl="0">
              <a:spcBef>
                <a:spcPts val="0"/>
              </a:spcBef>
              <a:spcAft>
                <a:spcPts val="0"/>
              </a:spcAft>
              <a:buSzPts val="4000"/>
              <a:buChar char="-"/>
            </a:pPr>
            <a:r>
              <a:rPr lang="en-US" sz="4000"/>
              <a:t>Wikipedia</a:t>
            </a:r>
            <a:endParaRPr sz="4000"/>
          </a:p>
        </p:txBody>
      </p:sp>
      <p:pic>
        <p:nvPicPr>
          <p:cNvPr id="163" name="Shape 163"/>
          <p:cNvPicPr preferRelativeResize="0"/>
          <p:nvPr/>
        </p:nvPicPr>
        <p:blipFill rotWithShape="1">
          <a:blip r:embed="rId10">
            <a:alphaModFix/>
          </a:blip>
          <a:srcRect b="0" l="0" r="0" t="0"/>
          <a:stretch/>
        </p:blipFill>
        <p:spPr>
          <a:xfrm>
            <a:off x="287171" y="5487325"/>
            <a:ext cx="2591179" cy="702837"/>
          </a:xfrm>
          <a:prstGeom prst="rect">
            <a:avLst/>
          </a:prstGeom>
          <a:noFill/>
          <a:ln>
            <a:noFill/>
          </a:ln>
        </p:spPr>
      </p:pic>
      <p:sp>
        <p:nvSpPr>
          <p:cNvPr id="164" name="Shape 164"/>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spcBef>
                <a:spcPts val="0"/>
              </a:spcBef>
              <a:spcAft>
                <a:spcPts val="0"/>
              </a:spcAft>
              <a:buNone/>
            </a:pPr>
            <a:r>
              <a:rPr lang="en-US"/>
              <a:t>Single-board computers</a:t>
            </a:r>
            <a:endParaRPr/>
          </a:p>
        </p:txBody>
      </p:sp>
      <p:sp>
        <p:nvSpPr>
          <p:cNvPr id="170" name="Shape 170"/>
          <p:cNvSpPr txBox="1"/>
          <p:nvPr>
            <p:ph idx="1" type="body"/>
          </p:nvPr>
        </p:nvSpPr>
        <p:spPr>
          <a:xfrm>
            <a:off x="415600" y="1231833"/>
            <a:ext cx="5451300" cy="4555200"/>
          </a:xfrm>
          <a:prstGeom prst="rect">
            <a:avLst/>
          </a:prstGeom>
        </p:spPr>
        <p:txBody>
          <a:bodyPr anchorCtr="0" anchor="t" bIns="121900" lIns="121900" spcFirstLastPara="1" rIns="121900" wrap="square" tIns="121900">
            <a:noAutofit/>
          </a:bodyPr>
          <a:lstStyle/>
          <a:p>
            <a:pPr indent="-457200" lvl="0" marL="609600" rtl="0">
              <a:spcBef>
                <a:spcPts val="0"/>
              </a:spcBef>
              <a:spcAft>
                <a:spcPts val="0"/>
              </a:spcAft>
              <a:buSzPts val="2400"/>
              <a:buChar char="●"/>
            </a:pPr>
            <a:r>
              <a:rPr lang="en-US"/>
              <a:t>Low-cost</a:t>
            </a:r>
            <a:endParaRPr/>
          </a:p>
          <a:p>
            <a:pPr indent="-457200" lvl="0" marL="609600" rtl="0">
              <a:spcBef>
                <a:spcPts val="0"/>
              </a:spcBef>
              <a:spcAft>
                <a:spcPts val="0"/>
              </a:spcAft>
              <a:buSzPts val="2400"/>
              <a:buChar char="●"/>
            </a:pPr>
            <a:r>
              <a:rPr lang="en-US"/>
              <a:t>Relatively powerful</a:t>
            </a:r>
            <a:endParaRPr/>
          </a:p>
          <a:p>
            <a:pPr indent="-425450" lvl="1" marL="1219200" rtl="0">
              <a:spcBef>
                <a:spcPts val="0"/>
              </a:spcBef>
              <a:spcAft>
                <a:spcPts val="0"/>
              </a:spcAft>
              <a:buSzPts val="1900"/>
              <a:buChar char="○"/>
            </a:pPr>
            <a:r>
              <a:rPr lang="en-US"/>
              <a:t>Run full versions of Linux</a:t>
            </a:r>
            <a:endParaRPr/>
          </a:p>
          <a:p>
            <a:pPr indent="-425450" lvl="1" marL="1219200" rtl="0">
              <a:spcBef>
                <a:spcPts val="0"/>
              </a:spcBef>
              <a:spcAft>
                <a:spcPts val="0"/>
              </a:spcAft>
              <a:buSzPts val="1900"/>
              <a:buChar char="○"/>
            </a:pPr>
            <a:r>
              <a:rPr lang="en-US"/>
              <a:t>Wifi, Bluetooth, HDMI, SDcard</a:t>
            </a:r>
            <a:endParaRPr/>
          </a:p>
          <a:p>
            <a:pPr indent="-425450" lvl="1" marL="1219200" rtl="0">
              <a:spcBef>
                <a:spcPts val="0"/>
              </a:spcBef>
              <a:spcAft>
                <a:spcPts val="0"/>
              </a:spcAft>
              <a:buSzPts val="1900"/>
              <a:buChar char="○"/>
            </a:pPr>
            <a:r>
              <a:rPr lang="en-US"/>
              <a:t>Multi-gig persistent storage</a:t>
            </a:r>
            <a:endParaRPr/>
          </a:p>
          <a:p>
            <a:pPr indent="-425450" lvl="1" marL="1219200" rtl="0">
              <a:spcBef>
                <a:spcPts val="0"/>
              </a:spcBef>
              <a:spcAft>
                <a:spcPts val="0"/>
              </a:spcAft>
              <a:buSzPts val="1900"/>
              <a:buChar char="○"/>
            </a:pPr>
            <a:r>
              <a:rPr lang="en-US"/>
              <a:t>512MB RAM or better</a:t>
            </a:r>
            <a:endParaRPr/>
          </a:p>
          <a:p>
            <a:pPr indent="-425450" lvl="1" marL="1219200" rtl="0">
              <a:spcBef>
                <a:spcPts val="0"/>
              </a:spcBef>
              <a:spcAft>
                <a:spcPts val="0"/>
              </a:spcAft>
              <a:buSzPts val="1900"/>
              <a:buChar char="○"/>
            </a:pPr>
            <a:r>
              <a:rPr lang="en-US"/>
              <a:t>ARM chips at 1ghz or better</a:t>
            </a:r>
            <a:endParaRPr/>
          </a:p>
          <a:p>
            <a:pPr indent="-457200" lvl="0" marL="609600" rtl="0">
              <a:spcBef>
                <a:spcPts val="0"/>
              </a:spcBef>
              <a:spcAft>
                <a:spcPts val="0"/>
              </a:spcAft>
              <a:buSzPts val="2400"/>
              <a:buChar char="●"/>
            </a:pPr>
            <a:r>
              <a:rPr lang="en-US"/>
              <a:t>Good for prototyping</a:t>
            </a:r>
            <a:endParaRPr/>
          </a:p>
          <a:p>
            <a:pPr indent="-425450" lvl="1" marL="1219200" rtl="0">
              <a:spcBef>
                <a:spcPts val="0"/>
              </a:spcBef>
              <a:spcAft>
                <a:spcPts val="0"/>
              </a:spcAft>
              <a:buSzPts val="1900"/>
              <a:buChar char="○"/>
            </a:pPr>
            <a:r>
              <a:rPr lang="en-US"/>
              <a:t>GPIO, analog, I2C</a:t>
            </a:r>
            <a:endParaRPr/>
          </a:p>
          <a:p>
            <a:pPr indent="-457200" lvl="0" marL="609600" rtl="0">
              <a:spcBef>
                <a:spcPts val="0"/>
              </a:spcBef>
              <a:spcAft>
                <a:spcPts val="0"/>
              </a:spcAft>
              <a:buSzPts val="2400"/>
              <a:buChar char="●"/>
            </a:pPr>
            <a:r>
              <a:rPr lang="en-US"/>
              <a:t>Useful in a wide variety of applications </a:t>
            </a:r>
            <a:endParaRPr/>
          </a:p>
        </p:txBody>
      </p:sp>
      <p:pic>
        <p:nvPicPr>
          <p:cNvPr id="171" name="Shape 171"/>
          <p:cNvPicPr preferRelativeResize="0"/>
          <p:nvPr/>
        </p:nvPicPr>
        <p:blipFill rotWithShape="1">
          <a:blip r:embed="rId3">
            <a:alphaModFix/>
          </a:blip>
          <a:srcRect b="0" l="0" r="0" t="2695"/>
          <a:stretch/>
        </p:blipFill>
        <p:spPr>
          <a:xfrm>
            <a:off x="6533725" y="0"/>
            <a:ext cx="5180452" cy="3456977"/>
          </a:xfrm>
          <a:prstGeom prst="rect">
            <a:avLst/>
          </a:prstGeom>
          <a:noFill/>
          <a:ln>
            <a:noFill/>
          </a:ln>
        </p:spPr>
      </p:pic>
      <p:pic>
        <p:nvPicPr>
          <p:cNvPr id="172" name="Shape 172"/>
          <p:cNvPicPr preferRelativeResize="0"/>
          <p:nvPr/>
        </p:nvPicPr>
        <p:blipFill>
          <a:blip r:embed="rId4">
            <a:alphaModFix/>
          </a:blip>
          <a:stretch>
            <a:fillRect/>
          </a:stretch>
        </p:blipFill>
        <p:spPr>
          <a:xfrm rot="5400000">
            <a:off x="7590083" y="2401818"/>
            <a:ext cx="3172567" cy="5089734"/>
          </a:xfrm>
          <a:prstGeom prst="rect">
            <a:avLst/>
          </a:prstGeom>
          <a:noFill/>
          <a:ln>
            <a:noFill/>
          </a:ln>
        </p:spPr>
      </p:pic>
      <p:pic>
        <p:nvPicPr>
          <p:cNvPr id="173" name="Shape 173"/>
          <p:cNvPicPr preferRelativeResize="0"/>
          <p:nvPr/>
        </p:nvPicPr>
        <p:blipFill rotWithShape="1">
          <a:blip r:embed="rId5">
            <a:alphaModFix/>
          </a:blip>
          <a:srcRect b="0" l="0" r="0" t="0"/>
          <a:stretch/>
        </p:blipFill>
        <p:spPr>
          <a:xfrm>
            <a:off x="287171" y="5487325"/>
            <a:ext cx="2591179" cy="702837"/>
          </a:xfrm>
          <a:prstGeom prst="rect">
            <a:avLst/>
          </a:prstGeom>
          <a:noFill/>
          <a:ln>
            <a:noFill/>
          </a:ln>
        </p:spPr>
      </p:pic>
      <p:sp>
        <p:nvSpPr>
          <p:cNvPr id="174" name="Shape 174"/>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
        <p:nvSpPr>
          <p:cNvPr id="175" name="Shape 175"/>
          <p:cNvSpPr txBox="1"/>
          <p:nvPr/>
        </p:nvSpPr>
        <p:spPr>
          <a:xfrm>
            <a:off x="9642400" y="6447225"/>
            <a:ext cx="2591100" cy="35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Images from </a:t>
            </a:r>
            <a:r>
              <a:rPr i="1" lang="en-US"/>
              <a:t>Wikipedia</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nvSpPr>
        <p:spPr>
          <a:xfrm rot="5400501">
            <a:off x="10257302" y="938176"/>
            <a:ext cx="2058900" cy="51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https://gobot.io</a:t>
            </a:r>
            <a:endParaRPr/>
          </a:p>
        </p:txBody>
      </p:sp>
      <p:pic>
        <p:nvPicPr>
          <p:cNvPr id="181" name="Shape 181"/>
          <p:cNvPicPr preferRelativeResize="0"/>
          <p:nvPr/>
        </p:nvPicPr>
        <p:blipFill>
          <a:blip r:embed="rId3">
            <a:alphaModFix/>
          </a:blip>
          <a:stretch>
            <a:fillRect/>
          </a:stretch>
        </p:blipFill>
        <p:spPr>
          <a:xfrm>
            <a:off x="1001900" y="244433"/>
            <a:ext cx="10253791" cy="6451596"/>
          </a:xfrm>
          <a:prstGeom prst="rect">
            <a:avLst/>
          </a:prstGeom>
          <a:noFill/>
          <a:ln>
            <a:noFill/>
          </a:ln>
        </p:spPr>
      </p:pic>
      <p:pic>
        <p:nvPicPr>
          <p:cNvPr id="182" name="Shape 182"/>
          <p:cNvPicPr preferRelativeResize="0"/>
          <p:nvPr/>
        </p:nvPicPr>
        <p:blipFill rotWithShape="1">
          <a:blip r:embed="rId4">
            <a:alphaModFix/>
          </a:blip>
          <a:srcRect b="0" l="0" r="0" t="0"/>
          <a:stretch/>
        </p:blipFill>
        <p:spPr>
          <a:xfrm>
            <a:off x="287171" y="5487325"/>
            <a:ext cx="2591179" cy="702837"/>
          </a:xfrm>
          <a:prstGeom prst="rect">
            <a:avLst/>
          </a:prstGeom>
          <a:noFill/>
          <a:ln>
            <a:noFill/>
          </a:ln>
        </p:spPr>
      </p:pic>
      <p:sp>
        <p:nvSpPr>
          <p:cNvPr id="183" name="Shape 183"/>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6057800" y="2078300"/>
            <a:ext cx="5773165" cy="3901034"/>
          </a:xfrm>
          <a:prstGeom prst="rect">
            <a:avLst/>
          </a:prstGeom>
          <a:noFill/>
          <a:ln>
            <a:noFill/>
          </a:ln>
        </p:spPr>
      </p:pic>
      <p:sp>
        <p:nvSpPr>
          <p:cNvPr id="189" name="Shape 189"/>
          <p:cNvSpPr txBox="1"/>
          <p:nvPr/>
        </p:nvSpPr>
        <p:spPr>
          <a:xfrm>
            <a:off x="350067" y="422500"/>
            <a:ext cx="112020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4800"/>
              <a:t>Abstractions for toys, busses, boards</a:t>
            </a:r>
            <a:endParaRPr sz="4800"/>
          </a:p>
        </p:txBody>
      </p:sp>
      <p:sp>
        <p:nvSpPr>
          <p:cNvPr id="190" name="Shape 190"/>
          <p:cNvSpPr txBox="1"/>
          <p:nvPr/>
        </p:nvSpPr>
        <p:spPr>
          <a:xfrm>
            <a:off x="7761800" y="5877733"/>
            <a:ext cx="3935100" cy="8112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i="1" lang="en-US" sz="1500"/>
              <a:t>Ron Evans, Gobot maintainer</a:t>
            </a:r>
            <a:endParaRPr i="1" sz="1500"/>
          </a:p>
          <a:p>
            <a:pPr indent="0" lvl="0" marL="0" rtl="0" algn="r">
              <a:spcBef>
                <a:spcPts val="0"/>
              </a:spcBef>
              <a:spcAft>
                <a:spcPts val="0"/>
              </a:spcAft>
              <a:buNone/>
            </a:pPr>
            <a:r>
              <a:rPr i="1" lang="en-US" sz="1500"/>
              <a:t>Source: Vice.com</a:t>
            </a:r>
            <a:endParaRPr i="1" sz="1500"/>
          </a:p>
        </p:txBody>
      </p:sp>
      <p:sp>
        <p:nvSpPr>
          <p:cNvPr id="191" name="Shape 191"/>
          <p:cNvSpPr txBox="1"/>
          <p:nvPr/>
        </p:nvSpPr>
        <p:spPr>
          <a:xfrm>
            <a:off x="168967" y="1843900"/>
            <a:ext cx="5707500" cy="3356100"/>
          </a:xfrm>
          <a:prstGeom prst="rect">
            <a:avLst/>
          </a:prstGeom>
          <a:noFill/>
          <a:ln>
            <a:noFill/>
          </a:ln>
        </p:spPr>
        <p:txBody>
          <a:bodyPr anchorCtr="0" anchor="t" bIns="121900" lIns="121900" spcFirstLastPara="1" rIns="121900" wrap="square" tIns="121900">
            <a:noAutofit/>
          </a:bodyPr>
          <a:lstStyle/>
          <a:p>
            <a:pPr indent="-425450" lvl="0" marL="609600" rtl="0">
              <a:spcBef>
                <a:spcPts val="0"/>
              </a:spcBef>
              <a:spcAft>
                <a:spcPts val="0"/>
              </a:spcAft>
              <a:buSzPts val="1900"/>
              <a:buChar char="●"/>
            </a:pPr>
            <a:r>
              <a:rPr lang="en-US" sz="1900"/>
              <a:t>32 supported platforms</a:t>
            </a:r>
            <a:endParaRPr sz="1900"/>
          </a:p>
          <a:p>
            <a:pPr indent="-425450" lvl="1" marL="1219200" rtl="0">
              <a:spcBef>
                <a:spcPts val="0"/>
              </a:spcBef>
              <a:spcAft>
                <a:spcPts val="0"/>
              </a:spcAft>
              <a:buSzPts val="1900"/>
              <a:buChar char="○"/>
            </a:pPr>
            <a:r>
              <a:rPr lang="en-US" sz="1900"/>
              <a:t>Common single-boards</a:t>
            </a:r>
            <a:endParaRPr sz="1900"/>
          </a:p>
          <a:p>
            <a:pPr indent="-425450" lvl="1" marL="1219200" rtl="0">
              <a:spcBef>
                <a:spcPts val="0"/>
              </a:spcBef>
              <a:spcAft>
                <a:spcPts val="0"/>
              </a:spcAft>
              <a:buSzPts val="1900"/>
              <a:buChar char="○"/>
            </a:pPr>
            <a:r>
              <a:rPr lang="en-US" sz="1900"/>
              <a:t>Toys such as Sphero, ARDrone, Bebop</a:t>
            </a:r>
            <a:endParaRPr sz="1900"/>
          </a:p>
          <a:p>
            <a:pPr indent="-425450" lvl="1" marL="1219200" rtl="0">
              <a:spcBef>
                <a:spcPts val="0"/>
              </a:spcBef>
              <a:spcAft>
                <a:spcPts val="0"/>
              </a:spcAft>
              <a:buSzPts val="1900"/>
              <a:buChar char="○"/>
            </a:pPr>
            <a:r>
              <a:rPr lang="en-US" sz="1900"/>
              <a:t>Human-computer interface stuff Neurosky and LeapMotion</a:t>
            </a:r>
            <a:endParaRPr sz="1900"/>
          </a:p>
          <a:p>
            <a:pPr indent="-425450" lvl="1" marL="1219200" rtl="0">
              <a:spcBef>
                <a:spcPts val="0"/>
              </a:spcBef>
              <a:spcAft>
                <a:spcPts val="0"/>
              </a:spcAft>
              <a:buSzPts val="1900"/>
              <a:buChar char="○"/>
            </a:pPr>
            <a:r>
              <a:rPr lang="en-US" sz="1900"/>
              <a:t>Bluetooth LE</a:t>
            </a:r>
            <a:endParaRPr sz="1900"/>
          </a:p>
          <a:p>
            <a:pPr indent="-425450" lvl="0" marL="609600" rtl="0">
              <a:spcBef>
                <a:spcPts val="0"/>
              </a:spcBef>
              <a:spcAft>
                <a:spcPts val="0"/>
              </a:spcAft>
              <a:buSzPts val="1900"/>
              <a:buChar char="●"/>
            </a:pPr>
            <a:r>
              <a:rPr lang="en-US" sz="1900"/>
              <a:t>Drivers for GPIO, analog, I2C</a:t>
            </a:r>
            <a:endParaRPr sz="1900"/>
          </a:p>
          <a:p>
            <a:pPr indent="-425450" lvl="0" marL="609600" rtl="0">
              <a:spcBef>
                <a:spcPts val="0"/>
              </a:spcBef>
              <a:spcAft>
                <a:spcPts val="0"/>
              </a:spcAft>
              <a:buSzPts val="1900"/>
              <a:buChar char="●"/>
            </a:pPr>
            <a:r>
              <a:rPr lang="en-US" sz="1900"/>
              <a:t>“Robot” abstraction is a software construct that can be given work to do. Leverages Go interfaces to give any project a common rudimentary command set.</a:t>
            </a:r>
            <a:endParaRPr sz="1900"/>
          </a:p>
          <a:p>
            <a:pPr indent="-425450" lvl="0" marL="609600" rtl="0">
              <a:spcBef>
                <a:spcPts val="0"/>
              </a:spcBef>
              <a:spcAft>
                <a:spcPts val="0"/>
              </a:spcAft>
              <a:buSzPts val="1900"/>
              <a:buChar char="●"/>
            </a:pPr>
            <a:r>
              <a:rPr lang="en-US" sz="1900"/>
              <a:t>HTTP API for controlling Robots</a:t>
            </a:r>
            <a:endParaRPr sz="1900"/>
          </a:p>
        </p:txBody>
      </p:sp>
      <p:pic>
        <p:nvPicPr>
          <p:cNvPr id="192" name="Shape 192"/>
          <p:cNvPicPr preferRelativeResize="0"/>
          <p:nvPr/>
        </p:nvPicPr>
        <p:blipFill rotWithShape="1">
          <a:blip r:embed="rId4">
            <a:alphaModFix/>
          </a:blip>
          <a:srcRect b="0" l="0" r="0" t="0"/>
          <a:stretch/>
        </p:blipFill>
        <p:spPr>
          <a:xfrm>
            <a:off x="287171" y="5487325"/>
            <a:ext cx="2591179" cy="702837"/>
          </a:xfrm>
          <a:prstGeom prst="rect">
            <a:avLst/>
          </a:prstGeom>
          <a:noFill/>
          <a:ln>
            <a:noFill/>
          </a:ln>
        </p:spPr>
      </p:pic>
      <p:sp>
        <p:nvSpPr>
          <p:cNvPr id="193" name="Shape 193"/>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941579" y="2184900"/>
            <a:ext cx="3291251" cy="2257198"/>
          </a:xfrm>
          <a:prstGeom prst="rect">
            <a:avLst/>
          </a:prstGeom>
          <a:noFill/>
          <a:ln>
            <a:noFill/>
          </a:ln>
        </p:spPr>
      </p:pic>
      <p:sp>
        <p:nvSpPr>
          <p:cNvPr id="199" name="Shape 199"/>
          <p:cNvSpPr/>
          <p:nvPr/>
        </p:nvSpPr>
        <p:spPr>
          <a:xfrm>
            <a:off x="1429433" y="4261167"/>
            <a:ext cx="2619600" cy="101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121900" lIns="121900" spcFirstLastPara="1" rIns="121900" wrap="square" tIns="121900">
            <a:noAutofit/>
          </a:bodyPr>
          <a:lstStyle/>
          <a:p>
            <a:pPr indent="0" lvl="0" marL="0" rtl="0">
              <a:spcBef>
                <a:spcPts val="0"/>
              </a:spcBef>
              <a:spcAft>
                <a:spcPts val="0"/>
              </a:spcAft>
              <a:buNone/>
            </a:pPr>
            <a:r>
              <a:rPr lang="en-US" sz="1900"/>
              <a:t>HTTP handler</a:t>
            </a:r>
            <a:endParaRPr sz="1900"/>
          </a:p>
        </p:txBody>
      </p:sp>
      <p:sp>
        <p:nvSpPr>
          <p:cNvPr id="200" name="Shape 200"/>
          <p:cNvSpPr/>
          <p:nvPr/>
        </p:nvSpPr>
        <p:spPr>
          <a:xfrm>
            <a:off x="2051517" y="5028700"/>
            <a:ext cx="2703900" cy="458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121900" lIns="121900" spcFirstLastPara="1" rIns="121900" wrap="square" tIns="121900">
            <a:noAutofit/>
          </a:bodyPr>
          <a:lstStyle/>
          <a:p>
            <a:pPr indent="0" lvl="0" marL="0" rtl="0">
              <a:spcBef>
                <a:spcPts val="0"/>
              </a:spcBef>
              <a:spcAft>
                <a:spcPts val="0"/>
              </a:spcAft>
              <a:buNone/>
            </a:pPr>
            <a:r>
              <a:rPr lang="en-US" sz="1900"/>
              <a:t>gobot.Robot.Run()</a:t>
            </a:r>
            <a:endParaRPr sz="1900"/>
          </a:p>
        </p:txBody>
      </p:sp>
      <p:pic>
        <p:nvPicPr>
          <p:cNvPr id="201" name="Shape 201"/>
          <p:cNvPicPr preferRelativeResize="0"/>
          <p:nvPr/>
        </p:nvPicPr>
        <p:blipFill>
          <a:blip r:embed="rId4">
            <a:alphaModFix/>
          </a:blip>
          <a:stretch>
            <a:fillRect/>
          </a:stretch>
        </p:blipFill>
        <p:spPr>
          <a:xfrm>
            <a:off x="294100" y="1651767"/>
            <a:ext cx="1231900" cy="1384300"/>
          </a:xfrm>
          <a:prstGeom prst="rect">
            <a:avLst/>
          </a:prstGeom>
          <a:noFill/>
          <a:ln>
            <a:noFill/>
          </a:ln>
        </p:spPr>
      </p:pic>
      <p:cxnSp>
        <p:nvCxnSpPr>
          <p:cNvPr id="202" name="Shape 202"/>
          <p:cNvCxnSpPr>
            <a:stCxn id="198" idx="3"/>
            <a:endCxn id="203" idx="1"/>
          </p:cNvCxnSpPr>
          <p:nvPr/>
        </p:nvCxnSpPr>
        <p:spPr>
          <a:xfrm>
            <a:off x="4232831" y="3313499"/>
            <a:ext cx="4380000" cy="0"/>
          </a:xfrm>
          <a:prstGeom prst="straightConnector1">
            <a:avLst/>
          </a:prstGeom>
          <a:noFill/>
          <a:ln cap="flat" cmpd="sng" w="9525">
            <a:solidFill>
              <a:schemeClr val="dk2"/>
            </a:solidFill>
            <a:prstDash val="solid"/>
            <a:round/>
            <a:headEnd len="lg" w="lg" type="none"/>
            <a:tailEnd len="lg" w="lg" type="triangle"/>
          </a:ln>
        </p:spPr>
      </p:cxnSp>
      <p:sp>
        <p:nvSpPr>
          <p:cNvPr id="204" name="Shape 204"/>
          <p:cNvSpPr txBox="1"/>
          <p:nvPr/>
        </p:nvSpPr>
        <p:spPr>
          <a:xfrm>
            <a:off x="294100" y="234400"/>
            <a:ext cx="82809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4800"/>
              <a:t>Gobot HTTP API</a:t>
            </a:r>
            <a:endParaRPr sz="4800"/>
          </a:p>
        </p:txBody>
      </p:sp>
      <p:sp>
        <p:nvSpPr>
          <p:cNvPr id="205" name="Shape 205"/>
          <p:cNvSpPr txBox="1"/>
          <p:nvPr/>
        </p:nvSpPr>
        <p:spPr>
          <a:xfrm>
            <a:off x="5202733" y="2907900"/>
            <a:ext cx="31989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1900"/>
              <a:t>Perform function </a:t>
            </a:r>
            <a:endParaRPr sz="1900"/>
          </a:p>
        </p:txBody>
      </p:sp>
      <p:pic>
        <p:nvPicPr>
          <p:cNvPr id="206" name="Shape 206"/>
          <p:cNvPicPr preferRelativeResize="0"/>
          <p:nvPr/>
        </p:nvPicPr>
        <p:blipFill>
          <a:blip r:embed="rId5">
            <a:alphaModFix/>
          </a:blip>
          <a:stretch>
            <a:fillRect/>
          </a:stretch>
        </p:blipFill>
        <p:spPr>
          <a:xfrm>
            <a:off x="8604733" y="1452000"/>
            <a:ext cx="3384067" cy="3173503"/>
          </a:xfrm>
          <a:prstGeom prst="rect">
            <a:avLst/>
          </a:prstGeom>
          <a:noFill/>
          <a:ln>
            <a:noFill/>
          </a:ln>
        </p:spPr>
      </p:pic>
      <p:pic>
        <p:nvPicPr>
          <p:cNvPr id="207" name="Shape 207"/>
          <p:cNvPicPr preferRelativeResize="0"/>
          <p:nvPr/>
        </p:nvPicPr>
        <p:blipFill rotWithShape="1">
          <a:blip r:embed="rId6">
            <a:alphaModFix/>
          </a:blip>
          <a:srcRect b="0" l="0" r="0" t="0"/>
          <a:stretch/>
        </p:blipFill>
        <p:spPr>
          <a:xfrm>
            <a:off x="287171" y="5487325"/>
            <a:ext cx="2591179" cy="702837"/>
          </a:xfrm>
          <a:prstGeom prst="rect">
            <a:avLst/>
          </a:prstGeom>
          <a:noFill/>
          <a:ln>
            <a:noFill/>
          </a:ln>
        </p:spPr>
      </p:pic>
      <p:sp>
        <p:nvSpPr>
          <p:cNvPr id="208" name="Shape 208"/>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nvSpPr>
        <p:spPr>
          <a:xfrm>
            <a:off x="3379967" y="712200"/>
            <a:ext cx="8341500" cy="53355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package main</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import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"time"</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"github.com/hybridgroup/gobot/platforms/gpio"</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"github.com/hybridgroup/gobot/platforms/intel-iot/edison"</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func main()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e := edison.NewEdisonAdaptor("edison")</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ticker := time.NewTicker(time.Millisecond * 500)</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greenLed := gpio.NewLedDriver(e, "led", "2")</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for t := range ticker.C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greenLed.Toggle()</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	}</a:t>
            </a:r>
            <a:endParaRPr sz="1700">
              <a:latin typeface="Courier New"/>
              <a:ea typeface="Courier New"/>
              <a:cs typeface="Courier New"/>
              <a:sym typeface="Courier New"/>
            </a:endParaRPr>
          </a:p>
          <a:p>
            <a:pPr indent="0" lvl="0" marL="0" rtl="0">
              <a:spcBef>
                <a:spcPts val="0"/>
              </a:spcBef>
              <a:spcAft>
                <a:spcPts val="0"/>
              </a:spcAft>
              <a:buClr>
                <a:schemeClr val="dk1"/>
              </a:buClr>
              <a:buSzPts val="1500"/>
              <a:buFont typeface="Arial"/>
              <a:buNone/>
            </a:pPr>
            <a:r>
              <a:rPr lang="en-US"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spcBef>
                <a:spcPts val="0"/>
              </a:spcBef>
              <a:spcAft>
                <a:spcPts val="0"/>
              </a:spcAft>
              <a:buNone/>
            </a:pPr>
            <a:r>
              <a:t/>
            </a:r>
            <a:endParaRPr sz="1700"/>
          </a:p>
        </p:txBody>
      </p:sp>
      <p:sp>
        <p:nvSpPr>
          <p:cNvPr id="214" name="Shape 214"/>
          <p:cNvSpPr txBox="1"/>
          <p:nvPr/>
        </p:nvSpPr>
        <p:spPr>
          <a:xfrm>
            <a:off x="279633" y="214867"/>
            <a:ext cx="43920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4000"/>
              <a:t>Demo Code</a:t>
            </a:r>
            <a:endParaRPr sz="4000"/>
          </a:p>
        </p:txBody>
      </p:sp>
      <p:sp>
        <p:nvSpPr>
          <p:cNvPr id="215" name="Shape 215"/>
          <p:cNvSpPr txBox="1"/>
          <p:nvPr/>
        </p:nvSpPr>
        <p:spPr>
          <a:xfrm>
            <a:off x="205200" y="3561033"/>
            <a:ext cx="20763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i="1" lang="en-US" sz="1900"/>
              <a:t>Initialize an </a:t>
            </a:r>
            <a:endParaRPr i="1" sz="1900"/>
          </a:p>
          <a:p>
            <a:pPr indent="0" lvl="0" marL="0" rtl="0">
              <a:spcBef>
                <a:spcPts val="0"/>
              </a:spcBef>
              <a:spcAft>
                <a:spcPts val="0"/>
              </a:spcAft>
              <a:buNone/>
            </a:pPr>
            <a:r>
              <a:rPr i="1" lang="en-US" sz="1900"/>
              <a:t>Edison adapter</a:t>
            </a:r>
            <a:endParaRPr i="1" sz="1900"/>
          </a:p>
        </p:txBody>
      </p:sp>
      <p:cxnSp>
        <p:nvCxnSpPr>
          <p:cNvPr id="216" name="Shape 216"/>
          <p:cNvCxnSpPr>
            <a:stCxn id="215" idx="3"/>
          </p:cNvCxnSpPr>
          <p:nvPr/>
        </p:nvCxnSpPr>
        <p:spPr>
          <a:xfrm flipH="1" rot="10800000">
            <a:off x="2281500" y="3717933"/>
            <a:ext cx="1665600" cy="248700"/>
          </a:xfrm>
          <a:prstGeom prst="straightConnector1">
            <a:avLst/>
          </a:prstGeom>
          <a:noFill/>
          <a:ln cap="flat" cmpd="sng" w="38100">
            <a:solidFill>
              <a:srgbClr val="4A86E8"/>
            </a:solidFill>
            <a:prstDash val="solid"/>
            <a:round/>
            <a:headEnd len="lg" w="lg" type="none"/>
            <a:tailEnd len="lg" w="lg" type="triangle"/>
          </a:ln>
        </p:spPr>
      </p:cxnSp>
      <p:sp>
        <p:nvSpPr>
          <p:cNvPr id="217" name="Shape 217"/>
          <p:cNvSpPr txBox="1"/>
          <p:nvPr/>
        </p:nvSpPr>
        <p:spPr>
          <a:xfrm>
            <a:off x="279633" y="4754067"/>
            <a:ext cx="2076300" cy="81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i="1" lang="en-US" sz="1900"/>
              <a:t>Use LED driver and abstraction</a:t>
            </a:r>
            <a:endParaRPr i="1" sz="1900"/>
          </a:p>
        </p:txBody>
      </p:sp>
      <p:cxnSp>
        <p:nvCxnSpPr>
          <p:cNvPr id="218" name="Shape 218"/>
          <p:cNvCxnSpPr/>
          <p:nvPr/>
        </p:nvCxnSpPr>
        <p:spPr>
          <a:xfrm flipH="1" rot="10800000">
            <a:off x="2122667" y="4297633"/>
            <a:ext cx="1933200" cy="837900"/>
          </a:xfrm>
          <a:prstGeom prst="straightConnector1">
            <a:avLst/>
          </a:prstGeom>
          <a:noFill/>
          <a:ln cap="flat" cmpd="sng" w="38100">
            <a:solidFill>
              <a:srgbClr val="4A86E8"/>
            </a:solidFill>
            <a:prstDash val="solid"/>
            <a:round/>
            <a:headEnd len="lg" w="lg" type="none"/>
            <a:tailEnd len="lg" w="lg" type="triangle"/>
          </a:ln>
        </p:spPr>
      </p:cxnSp>
      <p:cxnSp>
        <p:nvCxnSpPr>
          <p:cNvPr id="219" name="Shape 219"/>
          <p:cNvCxnSpPr>
            <a:stCxn id="217" idx="3"/>
          </p:cNvCxnSpPr>
          <p:nvPr/>
        </p:nvCxnSpPr>
        <p:spPr>
          <a:xfrm flipH="1" rot="10800000">
            <a:off x="2355933" y="5033967"/>
            <a:ext cx="2219100" cy="125700"/>
          </a:xfrm>
          <a:prstGeom prst="straightConnector1">
            <a:avLst/>
          </a:prstGeom>
          <a:noFill/>
          <a:ln cap="flat" cmpd="sng" w="38100">
            <a:solidFill>
              <a:srgbClr val="4A86E8"/>
            </a:solidFill>
            <a:prstDash val="solid"/>
            <a:round/>
            <a:headEnd len="lg" w="lg" type="none"/>
            <a:tailEnd len="lg" w="lg" type="triangle"/>
          </a:ln>
        </p:spPr>
      </p:cxnSp>
      <p:pic>
        <p:nvPicPr>
          <p:cNvPr id="220" name="Shape 220"/>
          <p:cNvPicPr preferRelativeResize="0"/>
          <p:nvPr/>
        </p:nvPicPr>
        <p:blipFill rotWithShape="1">
          <a:blip r:embed="rId3">
            <a:alphaModFix/>
          </a:blip>
          <a:srcRect b="0" l="0" r="0" t="0"/>
          <a:stretch/>
        </p:blipFill>
        <p:spPr>
          <a:xfrm>
            <a:off x="287171" y="5487325"/>
            <a:ext cx="2591179" cy="702837"/>
          </a:xfrm>
          <a:prstGeom prst="rect">
            <a:avLst/>
          </a:prstGeom>
          <a:noFill/>
          <a:ln>
            <a:noFill/>
          </a:ln>
        </p:spPr>
      </p:pic>
      <p:sp>
        <p:nvSpPr>
          <p:cNvPr id="221" name="Shape 221"/>
          <p:cNvSpPr txBox="1"/>
          <p:nvPr/>
        </p:nvSpPr>
        <p:spPr>
          <a:xfrm>
            <a:off x="197950" y="619015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2400" u="none" cap="none" strike="noStrike">
                <a:solidFill>
                  <a:srgbClr val="666666"/>
                </a:solidFill>
                <a:latin typeface="Arial"/>
                <a:ea typeface="Arial"/>
                <a:cs typeface="Arial"/>
                <a:sym typeface="Arial"/>
              </a:rPr>
              <a:t>Innovate Summit 2017</a:t>
            </a:r>
            <a:endParaRPr sz="7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idx="1" type="body"/>
          </p:nvPr>
        </p:nvSpPr>
        <p:spPr>
          <a:xfrm>
            <a:off x="1545825" y="1145350"/>
            <a:ext cx="8882700" cy="5043600"/>
          </a:xfrm>
          <a:prstGeom prst="rect">
            <a:avLst/>
          </a:prstGeom>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US" sz="1700"/>
              <a:t>The SolarWinds and SolarWinds Cloud trademarks are the exclusive property of SolarWinds Worldwide, LLC and its affiliates and may be registered or pending registration with the U.S. Patent and Trademark Office and in other countries. All other SolarWinds and SolarWinds Cloud trademarks, service marks, and logos may be common law marks or are registered or pending registration. All other trademarks mentioned herein are used for identification purposes only and are trademarks (and may be registered trademarks) of their respective companies.</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